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  <p:sldMasterId id="2147483681" r:id="rId2"/>
  </p:sldMasterIdLst>
  <p:sldIdLst>
    <p:sldId id="897" r:id="rId3"/>
    <p:sldId id="914" r:id="rId4"/>
    <p:sldId id="917" r:id="rId5"/>
    <p:sldId id="916" r:id="rId6"/>
    <p:sldId id="256" r:id="rId7"/>
    <p:sldId id="913" r:id="rId8"/>
    <p:sldId id="915" r:id="rId9"/>
    <p:sldId id="89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15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8D24F-3402-42CB-8184-BDB357033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2C070D-E0F8-41D2-B026-7F06A754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8B4F9-9B36-41E6-9AD2-474BE6B9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45059-BDEF-4DF1-97B8-29D0E0376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15CA88-7127-4A2E-A18C-4FF601662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927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4588B-E67F-4671-9DC4-3BA6AD8A4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5F02C1-A368-4B5A-8D71-7041E85388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475C0-DC0E-48C3-9CA6-4E8FDEDB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579BE-4BCC-464A-A82C-1B266C407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3B15D-AEC7-47E5-8735-1D3B5A0F8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620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D74624-65E7-4DDB-A314-C510A4BAA4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D1A3B8-2334-43FE-8E7D-D60490BC2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28459F-F74C-426D-AA4B-7E469602A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E4D2C-40C8-4702-B6E3-14669A06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D0B86-CA99-4359-8095-BB3BBFD0D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310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78118" y="2177415"/>
            <a:ext cx="11835764" cy="4385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50" b="0" i="0">
                <a:solidFill>
                  <a:srgbClr val="A62E5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448627" y="3587115"/>
            <a:ext cx="11294745" cy="4385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50" b="0" i="0">
                <a:solidFill>
                  <a:srgbClr val="A62E5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11/20/2020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6337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00338" y="495300"/>
            <a:ext cx="6791325" cy="715581"/>
          </a:xfrm>
        </p:spPr>
        <p:txBody>
          <a:bodyPr lIns="0" tIns="0" rIns="0" bIns="0"/>
          <a:lstStyle>
            <a:lvl1pPr>
              <a:defRPr sz="465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62051" y="1571625"/>
            <a:ext cx="11116151" cy="3462486"/>
          </a:xfrm>
        </p:spPr>
        <p:txBody>
          <a:bodyPr lIns="0" tIns="0" rIns="0" bIns="0"/>
          <a:lstStyle>
            <a:lvl1pPr>
              <a:defRPr sz="22500" b="0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11/20/2020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97413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6096000" y="1762125"/>
            <a:ext cx="0" cy="4645819"/>
          </a:xfrm>
          <a:custGeom>
            <a:avLst/>
            <a:gdLst/>
            <a:ahLst/>
            <a:cxnLst/>
            <a:rect l="l" t="t" r="r" b="b"/>
            <a:pathLst>
              <a:path h="6194425">
                <a:moveTo>
                  <a:pt x="0" y="0"/>
                </a:moveTo>
                <a:lnTo>
                  <a:pt x="0" y="6193971"/>
                </a:lnTo>
              </a:path>
            </a:pathLst>
          </a:custGeom>
          <a:ln w="25400">
            <a:solidFill>
              <a:srgbClr val="F05A28"/>
            </a:solidFill>
          </a:ln>
        </p:spPr>
        <p:txBody>
          <a:bodyPr wrap="square" lIns="0" tIns="0" rIns="0" bIns="0" rtlCol="0"/>
          <a:lstStyle/>
          <a:p>
            <a:endParaRPr sz="1350" dirty="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00338" y="495300"/>
            <a:ext cx="6791325" cy="715581"/>
          </a:xfrm>
        </p:spPr>
        <p:txBody>
          <a:bodyPr lIns="0" tIns="0" rIns="0" bIns="0"/>
          <a:lstStyle>
            <a:lvl1pPr>
              <a:defRPr sz="465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6166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6166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11/20/2020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23833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00338" y="495300"/>
            <a:ext cx="6791325" cy="715581"/>
          </a:xfrm>
        </p:spPr>
        <p:txBody>
          <a:bodyPr lIns="0" tIns="0" rIns="0" bIns="0"/>
          <a:lstStyle>
            <a:lvl1pPr>
              <a:defRPr sz="465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11/20/2020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0186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4584700" y="426704"/>
            <a:ext cx="0" cy="5990749"/>
          </a:xfrm>
          <a:custGeom>
            <a:avLst/>
            <a:gdLst/>
            <a:ahLst/>
            <a:cxnLst/>
            <a:rect l="l" t="t" r="r" b="b"/>
            <a:pathLst>
              <a:path h="7987665">
                <a:moveTo>
                  <a:pt x="0" y="0"/>
                </a:moveTo>
                <a:lnTo>
                  <a:pt x="0" y="7987233"/>
                </a:lnTo>
              </a:path>
            </a:pathLst>
          </a:custGeom>
          <a:ln w="25400">
            <a:solidFill>
              <a:srgbClr val="F05A28"/>
            </a:solidFill>
          </a:ln>
        </p:spPr>
        <p:txBody>
          <a:bodyPr wrap="square" lIns="0" tIns="0" rIns="0" bIns="0" rtlCol="0"/>
          <a:lstStyle/>
          <a:p>
            <a:endParaRPr sz="1350" dirty="0"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11/20/2020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8801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6A64F-3CD9-44F1-A203-5002D6244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1E345-D65F-43F5-90AA-DE4B3826F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70339-B9FF-4C34-820D-838FEE8E8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705B4-81DC-4DD0-AFA1-F4806EBD5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2520B8-2201-49B8-B821-11E2C2F46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141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BC37A-C5F0-4BBA-B4C4-3492760D0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E1774-D5EA-4B73-857C-5151C4CB8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E0D56-0440-496E-86CF-2BDE291BC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FE92C-935F-42C7-8126-E24A0C08F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44E39-BBF2-4F3B-9898-28005532C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439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AEB3B-A9C2-45BA-BB28-A8B1B7098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C8145-8F5B-4476-81AD-3A84B0A52F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4CFCE4-8860-4D64-8FCF-DFB43520EE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F228D7-D5B5-46DA-8557-2C1C13599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345DB3-98BC-4BB3-BFD8-B56FEB535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079579-79F7-4E8C-A991-20B25DC1C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591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9B9B1-976D-4F6B-83DF-DD2C62BDF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22A7AD-D4B0-4077-8696-90BEFED28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FE7542-9B2B-44D8-B7FF-BB704FE5F0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9A9660-A612-4342-877B-4A78ACFFC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B9AB03-82D4-4874-ADE7-3578C6409E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0BC2FE-3CF7-4E62-8B85-DC41F8EA5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B638F2-B292-4D8A-8E45-6B8C12F8D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036218-8B4F-443C-AE57-2AA69E9C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529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F9487-9F87-456F-920B-A775F3E2E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AF48F1-9890-4035-8AD9-67A8BD602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8FBED6-5DAA-4890-BE16-AD5799CB9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13B248-740E-407A-BE97-489F8B9E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641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C20BFC-1DD0-4C4F-BF71-325153D57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CAE89D-E908-46C6-96B1-928423D2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BC4E7-0FF7-4759-81E2-CD50F94E6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305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0624-1F97-4C33-9FBC-918EDA241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94B62-1F43-47A1-B085-0DD05AD47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528DA9-4A7C-4A05-9867-48080AB70F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F2CBEB-F1AC-4D95-B5CE-C904939BB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DA8505-4262-40BF-B83D-7B4C00B49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C6DD7-F94E-4FFE-BFC6-2C58928D8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742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246BF-4B1A-4F7D-BCDE-08737B2FD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A14B36-7711-4346-AF96-F7CF21BB24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C3CE55-5156-4DD6-9C85-B4578F70B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3168B7-4C93-4F65-9127-D54A1AB80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20028D-6E06-462F-B315-CF0977D0F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AA8C0C-B298-4802-A946-5856C6E39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139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0CEAB2-31DA-40DB-9FB4-47F4B55FB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1B4D61-6475-4DA5-BFF7-AC413DED8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D51DD9-C6A8-4C79-8DB3-319C950847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6DA48-6098-4035-9F96-CC508EDCEB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11FF7-B5C2-4B45-B554-B96270D94C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40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00338" y="495300"/>
            <a:ext cx="6791325" cy="95410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62051" y="1571625"/>
            <a:ext cx="11116151" cy="46166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0" b="0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11/20/2020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0544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42900">
        <a:defRPr>
          <a:latin typeface="+mn-lt"/>
          <a:ea typeface="+mn-ea"/>
          <a:cs typeface="+mn-cs"/>
        </a:defRPr>
      </a:lvl2pPr>
      <a:lvl3pPr marL="685800">
        <a:defRPr>
          <a:latin typeface="+mn-lt"/>
          <a:ea typeface="+mn-ea"/>
          <a:cs typeface="+mn-cs"/>
        </a:defRPr>
      </a:lvl3pPr>
      <a:lvl4pPr marL="1028700">
        <a:defRPr>
          <a:latin typeface="+mn-lt"/>
          <a:ea typeface="+mn-ea"/>
          <a:cs typeface="+mn-cs"/>
        </a:defRPr>
      </a:lvl4pPr>
      <a:lvl5pPr marL="1371600">
        <a:defRPr>
          <a:latin typeface="+mn-lt"/>
          <a:ea typeface="+mn-ea"/>
          <a:cs typeface="+mn-cs"/>
        </a:defRPr>
      </a:lvl5pPr>
      <a:lvl6pPr marL="1714500">
        <a:defRPr>
          <a:latin typeface="+mn-lt"/>
          <a:ea typeface="+mn-ea"/>
          <a:cs typeface="+mn-cs"/>
        </a:defRPr>
      </a:lvl6pPr>
      <a:lvl7pPr marL="2057400">
        <a:defRPr>
          <a:latin typeface="+mn-lt"/>
          <a:ea typeface="+mn-ea"/>
          <a:cs typeface="+mn-cs"/>
        </a:defRPr>
      </a:lvl7pPr>
      <a:lvl8pPr marL="2400300">
        <a:defRPr>
          <a:latin typeface="+mn-lt"/>
          <a:ea typeface="+mn-ea"/>
          <a:cs typeface="+mn-cs"/>
        </a:defRPr>
      </a:lvl8pPr>
      <a:lvl9pPr marL="27432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42900">
        <a:defRPr>
          <a:latin typeface="+mn-lt"/>
          <a:ea typeface="+mn-ea"/>
          <a:cs typeface="+mn-cs"/>
        </a:defRPr>
      </a:lvl2pPr>
      <a:lvl3pPr marL="685800">
        <a:defRPr>
          <a:latin typeface="+mn-lt"/>
          <a:ea typeface="+mn-ea"/>
          <a:cs typeface="+mn-cs"/>
        </a:defRPr>
      </a:lvl3pPr>
      <a:lvl4pPr marL="1028700">
        <a:defRPr>
          <a:latin typeface="+mn-lt"/>
          <a:ea typeface="+mn-ea"/>
          <a:cs typeface="+mn-cs"/>
        </a:defRPr>
      </a:lvl4pPr>
      <a:lvl5pPr marL="1371600">
        <a:defRPr>
          <a:latin typeface="+mn-lt"/>
          <a:ea typeface="+mn-ea"/>
          <a:cs typeface="+mn-cs"/>
        </a:defRPr>
      </a:lvl5pPr>
      <a:lvl6pPr marL="1714500">
        <a:defRPr>
          <a:latin typeface="+mn-lt"/>
          <a:ea typeface="+mn-ea"/>
          <a:cs typeface="+mn-cs"/>
        </a:defRPr>
      </a:lvl6pPr>
      <a:lvl7pPr marL="2057400">
        <a:defRPr>
          <a:latin typeface="+mn-lt"/>
          <a:ea typeface="+mn-ea"/>
          <a:cs typeface="+mn-cs"/>
        </a:defRPr>
      </a:lvl7pPr>
      <a:lvl8pPr marL="2400300">
        <a:defRPr>
          <a:latin typeface="+mn-lt"/>
          <a:ea typeface="+mn-ea"/>
          <a:cs typeface="+mn-cs"/>
        </a:defRPr>
      </a:lvl8pPr>
      <a:lvl9pPr marL="27432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intellectsrira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tellectsriram" TargetMode="External"/><Relationship Id="rId2" Type="http://schemas.openxmlformats.org/officeDocument/2006/relationships/hyperlink" Target="https://www.linkedin.com/in/sriram-balasubramanian-37456616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5" Type="http://schemas.openxmlformats.org/officeDocument/2006/relationships/hyperlink" Target="https://github.com/intellectsriram" TargetMode="External"/><Relationship Id="rId4" Type="http://schemas.openxmlformats.org/officeDocument/2006/relationships/hyperlink" Target="https://www.linkedin.com/in/sriram-balasubramanian-374566166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rgbClr val="002060"/>
          </a:solidFill>
        </p:spPr>
        <p:txBody>
          <a:bodyPr wrap="square" lIns="0" tIns="0" rIns="0" bIns="0" rtlCol="0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06120" y="3762035"/>
            <a:ext cx="10779763" cy="714939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952625" marR="3810" indent="-1943100" algn="r">
              <a:lnSpc>
                <a:spcPts val="4875"/>
              </a:lnSpc>
              <a:spcBef>
                <a:spcPts val="675"/>
              </a:spcBef>
            </a:pPr>
            <a:r>
              <a:rPr lang="en-US" sz="4500" spc="-614" dirty="0">
                <a:solidFill>
                  <a:srgbClr val="FFFFFF"/>
                </a:solidFill>
              </a:rPr>
              <a:t>1    W  E  L  C  O  M  E    A  I    E  X  P  E  R  T</a:t>
            </a:r>
            <a:endParaRPr sz="4500" dirty="0"/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89759FDD-2438-403F-AD85-7F0EE57353C3}"/>
              </a:ext>
            </a:extLst>
          </p:cNvPr>
          <p:cNvSpPr/>
          <p:nvPr/>
        </p:nvSpPr>
        <p:spPr>
          <a:xfrm>
            <a:off x="706120" y="4585631"/>
            <a:ext cx="10779763" cy="3809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wrap="square" lIns="0" tIns="0" rIns="0" bIns="0" rtlCol="0"/>
          <a:lstStyle/>
          <a:p>
            <a:pPr defTabSz="685800"/>
            <a:endParaRPr sz="1350" dirty="0">
              <a:solidFill>
                <a:srgbClr val="00B0F0"/>
              </a:solidFill>
              <a:latin typeface="Calibri"/>
            </a:endParaRP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6BD8AC66-7433-41D3-A650-BD7FA63CF88C}"/>
              </a:ext>
            </a:extLst>
          </p:cNvPr>
          <p:cNvSpPr txBox="1">
            <a:spLocks/>
          </p:cNvSpPr>
          <p:nvPr/>
        </p:nvSpPr>
        <p:spPr>
          <a:xfrm>
            <a:off x="706120" y="4784301"/>
            <a:ext cx="10594811" cy="1359924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>
            <a:lvl1pPr>
              <a:defRPr sz="465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952625" marR="3810" indent="-1943100" algn="r">
              <a:lnSpc>
                <a:spcPts val="4875"/>
              </a:lnSpc>
              <a:spcBef>
                <a:spcPts val="675"/>
              </a:spcBef>
            </a:pPr>
            <a:r>
              <a:rPr lang="pt-BR" sz="4500" kern="0" spc="-614" dirty="0">
                <a:solidFill>
                  <a:srgbClr val="FFFFFF"/>
                </a:solidFill>
              </a:rPr>
              <a:t> </a:t>
            </a:r>
            <a:r>
              <a:rPr lang="pt-BR" sz="2800" kern="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    </a:t>
            </a:r>
            <a:r>
              <a:rPr lang="en-US" sz="2800" kern="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S          </a:t>
            </a:r>
            <a:r>
              <a:rPr lang="en-US" sz="280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r    </a:t>
            </a:r>
            <a:r>
              <a:rPr lang="en-US" sz="320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    </a:t>
            </a:r>
            <a:r>
              <a:rPr lang="en-US" sz="280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i   </a:t>
            </a:r>
            <a:r>
              <a:rPr lang="en-US" sz="320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   r    </a:t>
            </a:r>
            <a:r>
              <a:rPr lang="en-US" sz="280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a </a:t>
            </a:r>
            <a:r>
              <a:rPr lang="en-US" sz="320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    </a:t>
            </a:r>
            <a:r>
              <a:rPr lang="en-US" sz="280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m</a:t>
            </a:r>
            <a:r>
              <a:rPr lang="en-US" sz="2800" kern="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  </a:t>
            </a:r>
            <a:r>
              <a:rPr lang="en-US" sz="3200" kern="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   -    </a:t>
            </a:r>
            <a:r>
              <a:rPr lang="en-US" sz="2800" kern="0" spc="-614" dirty="0">
                <a:solidFill>
                  <a:srgbClr val="FFFFFF"/>
                </a:solidFill>
                <a:latin typeface="Harrington" panose="04040505050A02020702" pitchFamily="82" charset="0"/>
              </a:rPr>
              <a:t>  I       T             E        x        p       e        r       t </a:t>
            </a:r>
          </a:p>
          <a:p>
            <a:pPr marL="1952625" marR="3810" lvl="0" indent="-1943100" algn="l" defTabSz="914400" rtl="0" eaLnBrk="1" fontAlgn="auto" latinLnBrk="0" hangingPunct="1">
              <a:lnSpc>
                <a:spcPts val="4875"/>
              </a:lnSpc>
              <a:spcBef>
                <a:spcPts val="67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-614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Y  o   u    t     u    b    e       C    h     a     n    n     e    l    :      I    n     t     e     l      l     e     c     t         S    r     i     r     a      m</a:t>
            </a:r>
            <a:endParaRPr lang="pt-BR" sz="2800" kern="0" dirty="0">
              <a:latin typeface="Harrington" panose="04040505050A02020702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084A49-6E22-4EA2-AD6D-D3E4A41B8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2551" y="4827194"/>
            <a:ext cx="765727" cy="6389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CA6E13-0ED0-4F4C-A190-7F0677809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0049" y="1289777"/>
            <a:ext cx="1806951" cy="212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17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3E526-8F4C-496E-B8F9-C323006A2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212725"/>
            <a:ext cx="11172825" cy="72072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Course Intro – Artificial Intelligence Expert</a:t>
            </a:r>
            <a:endParaRPr lang="en-IN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CAAAA4-2894-4E89-87E3-9DBCE61096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104900"/>
            <a:ext cx="11172825" cy="546735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Hearty Welcome to Artificial Intelligence Expert Course on my Youtube channel !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will prepare you to become an AI expert in Python, Stats , Machine &amp; Deep Learning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will cover AI concepts with clear cut explanation and hands-on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will see the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latest trends and technology videos in AI with time to time updates</a:t>
            </a: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It's a one stop store where you can find the relevant information on latest technology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course will be very long and interesting, so take your own time to plan accordingly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Basic IT Knowledge is necessary to begin with to grow the career in Artificial Intelligence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course contains videos and detailed documentation in my </a:t>
            </a: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Github</a:t>
            </a:r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Once again warm welcome to AI aspiring career oriented professional to become an AI Expert !</a:t>
            </a: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CE41E56F-360E-4E7A-8A25-FEAF3CD89E6E}"/>
              </a:ext>
            </a:extLst>
          </p:cNvPr>
          <p:cNvSpPr/>
          <p:nvPr/>
        </p:nvSpPr>
        <p:spPr>
          <a:xfrm>
            <a:off x="706120" y="1007917"/>
            <a:ext cx="10779763" cy="3809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wrap="square" lIns="0" tIns="0" rIns="0" bIns="0" rtlCol="0"/>
          <a:lstStyle/>
          <a:p>
            <a:pPr defTabSz="685800"/>
            <a:endParaRPr sz="1350" dirty="0">
              <a:solidFill>
                <a:srgbClr val="00B0F0"/>
              </a:solid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11B508-934C-4B24-AD33-31EB87FF6443}"/>
              </a:ext>
            </a:extLst>
          </p:cNvPr>
          <p:cNvSpPr txBox="1"/>
          <p:nvPr/>
        </p:nvSpPr>
        <p:spPr>
          <a:xfrm>
            <a:off x="542925" y="41275"/>
            <a:ext cx="3647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Welcome AI Expert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13B6E1-0C82-4872-B20C-CB62FF564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172" y="0"/>
            <a:ext cx="810827" cy="95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821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3E526-8F4C-496E-B8F9-C323006A2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212725"/>
            <a:ext cx="11172825" cy="72072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 Umbrella</a:t>
            </a:r>
            <a:endParaRPr lang="en-IN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CE41E56F-360E-4E7A-8A25-FEAF3CD89E6E}"/>
              </a:ext>
            </a:extLst>
          </p:cNvPr>
          <p:cNvSpPr/>
          <p:nvPr/>
        </p:nvSpPr>
        <p:spPr>
          <a:xfrm>
            <a:off x="706120" y="1007917"/>
            <a:ext cx="10779763" cy="3809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wrap="square" lIns="0" tIns="0" rIns="0" bIns="0" rtlCol="0"/>
          <a:lstStyle/>
          <a:p>
            <a:pPr defTabSz="685800"/>
            <a:endParaRPr sz="1350" dirty="0">
              <a:solidFill>
                <a:srgbClr val="00B0F0"/>
              </a:solid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11B508-934C-4B24-AD33-31EB87FF6443}"/>
              </a:ext>
            </a:extLst>
          </p:cNvPr>
          <p:cNvSpPr txBox="1"/>
          <p:nvPr/>
        </p:nvSpPr>
        <p:spPr>
          <a:xfrm>
            <a:off x="542925" y="41275"/>
            <a:ext cx="3647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Welcome AI Expert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793CB05-FDE3-428B-9B0A-E788CF175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226" y="1280665"/>
            <a:ext cx="6591300" cy="488632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E4A2BD6-7674-462C-A269-963195E5B7F2}"/>
              </a:ext>
            </a:extLst>
          </p:cNvPr>
          <p:cNvSpPr txBox="1"/>
          <p:nvPr/>
        </p:nvSpPr>
        <p:spPr>
          <a:xfrm>
            <a:off x="2366592" y="6170394"/>
            <a:ext cx="6591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400" marR="10160" indent="-2540" algn="ctr">
              <a:spcBef>
                <a:spcPts val="200"/>
              </a:spcBef>
            </a:pPr>
            <a:r>
              <a:rPr lang="en-US" sz="1800" spc="-10" dirty="0">
                <a:solidFill>
                  <a:schemeClr val="bg1"/>
                </a:solidFill>
                <a:latin typeface="Segoe UI"/>
                <a:cs typeface="Segoe UI"/>
              </a:rPr>
              <a:t>Deep Learning uses  neural networks </a:t>
            </a:r>
            <a:r>
              <a:rPr lang="en-US" sz="1800" spc="-20" dirty="0">
                <a:solidFill>
                  <a:schemeClr val="bg1"/>
                </a:solidFill>
                <a:latin typeface="Segoe UI"/>
                <a:cs typeface="Segoe UI"/>
              </a:rPr>
              <a:t>to  simulate </a:t>
            </a:r>
            <a:r>
              <a:rPr lang="en-US" sz="1800" spc="-10" dirty="0">
                <a:solidFill>
                  <a:schemeClr val="bg1"/>
                </a:solidFill>
                <a:latin typeface="Segoe UI"/>
                <a:cs typeface="Segoe UI"/>
              </a:rPr>
              <a:t>human</a:t>
            </a:r>
            <a:r>
              <a:rPr lang="en-US" sz="1800" spc="-13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1800" spc="-20" dirty="0">
                <a:solidFill>
                  <a:schemeClr val="bg1"/>
                </a:solidFill>
                <a:latin typeface="Segoe UI"/>
                <a:cs typeface="Segoe UI"/>
              </a:rPr>
              <a:t>like  </a:t>
            </a:r>
            <a:r>
              <a:rPr lang="en-US" sz="1800" spc="-10" dirty="0">
                <a:solidFill>
                  <a:schemeClr val="bg1"/>
                </a:solidFill>
                <a:latin typeface="Segoe UI"/>
                <a:cs typeface="Segoe UI"/>
              </a:rPr>
              <a:t>decision</a:t>
            </a:r>
            <a:r>
              <a:rPr lang="en-US" sz="1800" spc="-40" dirty="0">
                <a:solidFill>
                  <a:schemeClr val="bg1"/>
                </a:solidFill>
                <a:latin typeface="Segoe UI"/>
                <a:cs typeface="Segoe UI"/>
              </a:rPr>
              <a:t> </a:t>
            </a:r>
            <a:r>
              <a:rPr lang="en-US" sz="1800" spc="-10" dirty="0">
                <a:solidFill>
                  <a:schemeClr val="bg1"/>
                </a:solidFill>
                <a:latin typeface="Segoe UI"/>
                <a:cs typeface="Segoe UI"/>
              </a:rPr>
              <a:t>making</a:t>
            </a:r>
            <a:endParaRPr lang="en-US" sz="1800" dirty="0">
              <a:solidFill>
                <a:schemeClr val="bg1"/>
              </a:solidFill>
              <a:latin typeface="Segoe UI"/>
              <a:cs typeface="Segoe UI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09FB4D5-7E20-4387-BE15-84770835C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172" y="0"/>
            <a:ext cx="810827" cy="95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68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3E526-8F4C-496E-B8F9-C323006A2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212725"/>
            <a:ext cx="11172825" cy="72072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me</a:t>
            </a:r>
            <a:endParaRPr lang="en-IN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CAAAA4-2894-4E89-87E3-9DBCE61096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6" y="1093401"/>
            <a:ext cx="6496701" cy="5046165"/>
          </a:xfrm>
        </p:spPr>
        <p:txBody>
          <a:bodyPr>
            <a:noAutofit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I’m Sriram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Working as a consulting AI, Bigdata, Cloud architect.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I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Extensive experience in architecting solutions in the  AI, Public Cloud since 2011,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around the globe.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Deployed Predictive Modeling techniques including ML, advanced statistics to conceptualize scalable business solutions &amp; Handling large dataset using DL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Trained and coached several professionals on advanced cloud technologies like Python, AI, ML, DL, AWS, Azure ,GCP &amp; DevOps.</a:t>
            </a:r>
          </a:p>
          <a:p>
            <a:endParaRPr lang="en-IN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CE41E56F-360E-4E7A-8A25-FEAF3CD89E6E}"/>
              </a:ext>
            </a:extLst>
          </p:cNvPr>
          <p:cNvSpPr/>
          <p:nvPr/>
        </p:nvSpPr>
        <p:spPr>
          <a:xfrm>
            <a:off x="706120" y="1007917"/>
            <a:ext cx="10779763" cy="3809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wrap="square" lIns="0" tIns="0" rIns="0" bIns="0" rtlCol="0"/>
          <a:lstStyle/>
          <a:p>
            <a:pPr defTabSz="685800"/>
            <a:endParaRPr sz="1350" dirty="0">
              <a:solidFill>
                <a:srgbClr val="00B0F0"/>
              </a:solid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11B508-934C-4B24-AD33-31EB87FF6443}"/>
              </a:ext>
            </a:extLst>
          </p:cNvPr>
          <p:cNvSpPr txBox="1"/>
          <p:nvPr/>
        </p:nvSpPr>
        <p:spPr>
          <a:xfrm>
            <a:off x="542925" y="41275"/>
            <a:ext cx="3647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Welcome AI Expert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57B2886-C07E-4CD8-B441-7D9AF02CCCEF}"/>
              </a:ext>
            </a:extLst>
          </p:cNvPr>
          <p:cNvSpPr txBox="1"/>
          <p:nvPr/>
        </p:nvSpPr>
        <p:spPr>
          <a:xfrm>
            <a:off x="4441054" y="5901189"/>
            <a:ext cx="8049828" cy="872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LinkedIn : </a:t>
            </a:r>
            <a:r>
              <a:rPr lang="en-IN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https://www.linkedin.com/in/sriram-balasubramanian-374566166/</a:t>
            </a:r>
            <a:endParaRPr lang="en-IN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IN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  <a:r>
              <a:rPr lang="en-IN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https://github.com/intellectsriram</a:t>
            </a:r>
            <a:endParaRPr lang="en-IN" sz="18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AE0E7A-471D-FA41-AF02-474E5F96D4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9627" y="1522585"/>
            <a:ext cx="4676123" cy="39020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C19F05-A388-45BE-B3F3-6FEF14FBFF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81172" y="0"/>
            <a:ext cx="810827" cy="95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333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3E526-8F4C-496E-B8F9-C323006A2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212725"/>
            <a:ext cx="11172825" cy="72072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Sriram - Profile</a:t>
            </a:r>
            <a:endParaRPr lang="en-IN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CE41E56F-360E-4E7A-8A25-FEAF3CD89E6E}"/>
              </a:ext>
            </a:extLst>
          </p:cNvPr>
          <p:cNvSpPr/>
          <p:nvPr/>
        </p:nvSpPr>
        <p:spPr>
          <a:xfrm>
            <a:off x="706120" y="1007917"/>
            <a:ext cx="10779763" cy="3809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35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11B508-934C-4B24-AD33-31EB87FF6443}"/>
              </a:ext>
            </a:extLst>
          </p:cNvPr>
          <p:cNvSpPr txBox="1"/>
          <p:nvPr/>
        </p:nvSpPr>
        <p:spPr>
          <a:xfrm>
            <a:off x="542925" y="41275"/>
            <a:ext cx="3647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Welcome AI Expert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6CA7C5DB-037F-4EC3-A3A7-D8AA97BC4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104900"/>
            <a:ext cx="10942958" cy="5467350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acclaimed professional with over 20 years of rich experience in AI, Cloud and product engineering.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</a:pPr>
            <a:endParaRPr 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a senior architect I have worked on a gamut of technologies ranging from data analysis, AI, Cloud, Java Stack and high scale product engg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Strong hands-on experience in migrating several large-scale application from traditional stacks to cloud native applications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</a:pPr>
            <a:endParaRPr 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Experience in leading global project delivery for fortune 500 clients in architectural design, development, cloud-devops implementation with high-performance real-time solutions 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endParaRPr 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Industry Supported: Automobile, Banking &amp; Finance, Insurance , Healthcare , Retail, Logistics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endParaRPr 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Recognized for utilizing the expertise by understanding business requirements, building analytics environments, implementing information solutions, proposing new data models, completing Cloud &amp; Business intelligence projects, and improving process flow by proposing IT solutions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F09D28-8067-4AD4-BE8C-B3AB277A5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172" y="0"/>
            <a:ext cx="810827" cy="95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447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3E526-8F4C-496E-B8F9-C323006A2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212725"/>
            <a:ext cx="11172825" cy="72072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Sriram - Skillset</a:t>
            </a:r>
            <a:endParaRPr lang="en-IN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CE41E56F-360E-4E7A-8A25-FEAF3CD89E6E}"/>
              </a:ext>
            </a:extLst>
          </p:cNvPr>
          <p:cNvSpPr/>
          <p:nvPr/>
        </p:nvSpPr>
        <p:spPr>
          <a:xfrm>
            <a:off x="706120" y="1007917"/>
            <a:ext cx="10779763" cy="3809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35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11B508-934C-4B24-AD33-31EB87FF6443}"/>
              </a:ext>
            </a:extLst>
          </p:cNvPr>
          <p:cNvSpPr txBox="1"/>
          <p:nvPr/>
        </p:nvSpPr>
        <p:spPr>
          <a:xfrm>
            <a:off x="542925" y="41275"/>
            <a:ext cx="3647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Welcome AI Expert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E67A72-11F6-4267-9F67-7BC2743955E6}"/>
              </a:ext>
            </a:extLst>
          </p:cNvPr>
          <p:cNvSpPr txBox="1"/>
          <p:nvPr/>
        </p:nvSpPr>
        <p:spPr>
          <a:xfrm>
            <a:off x="706120" y="1273803"/>
            <a:ext cx="10779762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Artificial Intelligence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-&gt; Deep Learning, Machine Learning, Python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	  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Big Data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–&gt; Hadoop , Pig , Hive, Hbase, Sqoop, Oozie, Spark, Kafka, Cassandra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	 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Public Cloud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–&gt; AWS, Azure , GCP, OCI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DevOps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–&gt; Git, Bitbucket, Jenkins, Ansible, Chef, Puppet, Docker, Kubernetes, Nagios	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                   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Oracle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–&gt; Java, Spring, Spring Boot, Microservices, Oracle DBA, MySQL DB, DBA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	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Microsoft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–&gt; . Net, SharePoint,  SQL Server DBA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	   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MEARN Stack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–&gt; Mongo DB, ExpressJS, Angular JS, React JS, Node.js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Blockchain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–&gt; Public: Ethereum, Private: Hyperledger, ICO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Soft Skills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–&gt;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Collaborator, Motivator, Change Agent, Planner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C79AF1-5D9B-4388-8939-F5D9BA375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172" y="0"/>
            <a:ext cx="810827" cy="95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561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3E526-8F4C-496E-B8F9-C323006A2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212725"/>
            <a:ext cx="11172825" cy="72072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Sriram - Certification’s</a:t>
            </a:r>
            <a:endParaRPr lang="en-IN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CE41E56F-360E-4E7A-8A25-FEAF3CD89E6E}"/>
              </a:ext>
            </a:extLst>
          </p:cNvPr>
          <p:cNvSpPr/>
          <p:nvPr/>
        </p:nvSpPr>
        <p:spPr>
          <a:xfrm>
            <a:off x="706120" y="1007917"/>
            <a:ext cx="10779763" cy="38099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35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11B508-934C-4B24-AD33-31EB87FF6443}"/>
              </a:ext>
            </a:extLst>
          </p:cNvPr>
          <p:cNvSpPr txBox="1"/>
          <p:nvPr/>
        </p:nvSpPr>
        <p:spPr>
          <a:xfrm>
            <a:off x="542925" y="41275"/>
            <a:ext cx="3647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Welcome AI Expert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954192B9-0D0B-417B-B5F0-3E9797CDD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5" y="1104900"/>
            <a:ext cx="11172825" cy="5467350"/>
          </a:xfrm>
        </p:spPr>
        <p:txBody>
          <a:bodyPr>
            <a:noAutofit/>
          </a:bodyPr>
          <a:lstStyle/>
          <a:p>
            <a:pPr marL="0" marR="0" indent="0" algn="just">
              <a:lnSpc>
                <a:spcPct val="150000"/>
              </a:lnSpc>
              <a:spcBef>
                <a:spcPts val="0"/>
              </a:spcBef>
              <a:buNone/>
              <a:tabLst>
                <a:tab pos="228600" algn="l"/>
              </a:tabLst>
            </a:pPr>
            <a:r>
              <a:rPr lang="en-US" sz="1800" b="1" u="sng" spc="-2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Technical</a:t>
            </a:r>
            <a:endParaRPr lang="en-IN" sz="1800" u="sng" dirty="0">
              <a:solidFill>
                <a:srgbClr val="FFFF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US" sz="1800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Aviatrix Multi Cloud Networking Associate </a:t>
            </a:r>
            <a:r>
              <a:rPr lang="en-US" sz="1800" b="1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(MCNA)</a:t>
            </a:r>
            <a:endParaRPr lang="en-IN" sz="18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US" sz="1800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AWS Certified Solution Architect - Associate </a:t>
            </a:r>
            <a:r>
              <a:rPr lang="en-US" sz="1800" b="1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(SAA)</a:t>
            </a:r>
            <a:endParaRPr lang="en-IN" sz="18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US" sz="1800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Google Cloud Certified Professional Cloud Architect </a:t>
            </a:r>
            <a:r>
              <a:rPr lang="en-US" sz="1800" b="1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(GCP)</a:t>
            </a:r>
            <a:endParaRPr lang="en-IN" sz="18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US" sz="1800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Microsoft Azure Architect Technologies </a:t>
            </a:r>
            <a:r>
              <a:rPr lang="en-US" sz="1800" b="1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(MCP)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US" sz="1800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Oracle Certified Java Professional </a:t>
            </a:r>
            <a:r>
              <a:rPr lang="en-US" sz="1800" b="1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(OCJP)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IN" sz="1800" spc="-2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Certified Professional in Python Programming </a:t>
            </a:r>
            <a:r>
              <a:rPr lang="en-IN" sz="1800" b="1" spc="-2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(PCPP)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US" sz="1800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CCA Spark and Hadoop Developer </a:t>
            </a:r>
            <a:r>
              <a:rPr lang="en-US" sz="1800" b="1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(CCA)</a:t>
            </a:r>
            <a:endParaRPr lang="en-IN" sz="18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buNone/>
              <a:tabLst>
                <a:tab pos="228600" algn="l"/>
              </a:tabLst>
            </a:pPr>
            <a:r>
              <a:rPr lang="en-US" sz="1800" b="1" u="sng" spc="-20" dirty="0">
                <a:solidFill>
                  <a:srgbClr val="FFFF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Process</a:t>
            </a:r>
            <a:endParaRPr lang="en-IN" sz="1800" u="sng" dirty="0">
              <a:solidFill>
                <a:srgbClr val="FFFF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US" sz="1800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Project Management </a:t>
            </a:r>
            <a:r>
              <a:rPr lang="en-US" sz="1800" spc="-2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Professional </a:t>
            </a:r>
            <a:r>
              <a:rPr lang="en-US" sz="1800" b="1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(PMP)</a:t>
            </a:r>
            <a:endParaRPr lang="en-IN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US" sz="1800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Certified Scrum Professional </a:t>
            </a:r>
            <a:r>
              <a:rPr lang="en-US" sz="1800" b="1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(CSP-SM)</a:t>
            </a:r>
            <a:endParaRPr lang="en-IN" sz="18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US" sz="1800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ICAgile Certified Professional in Agile Coaching </a:t>
            </a:r>
            <a:r>
              <a:rPr lang="en-US" sz="1800" b="1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(ICP-ACC)</a:t>
            </a:r>
            <a:endParaRPr lang="en-IN" sz="18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US" sz="1800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SAFe 5 Certified Program Consultant </a:t>
            </a:r>
            <a:r>
              <a:rPr lang="en-US" sz="1800" b="1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(SPC 5), </a:t>
            </a:r>
            <a:r>
              <a:rPr lang="en-US" sz="1800" spc="-2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SAFe 5 Release Train Engineer </a:t>
            </a:r>
            <a:r>
              <a:rPr lang="en-US" sz="1800" b="1" spc="-2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(RTE)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tabLst>
                <a:tab pos="228600" algn="l"/>
              </a:tabLst>
            </a:pPr>
            <a:r>
              <a:rPr lang="en-US" sz="1800" spc="-2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SAFe Practitioner, Agiligist, Scrum Master, Advanced Scrum Master, Product Owner | Product Manager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F8130C-67B0-4F5B-B7F8-4C510C1F4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172" y="0"/>
            <a:ext cx="810827" cy="95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34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solidFill>
            <a:srgbClr val="002060"/>
          </a:solidFill>
        </p:spPr>
        <p:txBody>
          <a:bodyPr wrap="square" lIns="0" tIns="0" rIns="0" bIns="0" rtlCol="0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" y="2472432"/>
            <a:ext cx="12191999" cy="714939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952625" marR="3810" indent="-1943100" algn="ctr">
              <a:lnSpc>
                <a:spcPts val="4875"/>
              </a:lnSpc>
              <a:spcBef>
                <a:spcPts val="675"/>
              </a:spcBef>
            </a:pPr>
            <a:r>
              <a:rPr lang="en-US" sz="4500" spc="-614" dirty="0">
                <a:solidFill>
                  <a:srgbClr val="FFFFFF"/>
                </a:solidFill>
              </a:rPr>
              <a:t>  T h  a  n  k   Y  o  u  ! </a:t>
            </a:r>
            <a:endParaRPr sz="45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C3280D-706B-4321-B25E-E77C0DBD16E0}"/>
              </a:ext>
            </a:extLst>
          </p:cNvPr>
          <p:cNvGrpSpPr/>
          <p:nvPr/>
        </p:nvGrpSpPr>
        <p:grpSpPr>
          <a:xfrm>
            <a:off x="2601159" y="3524434"/>
            <a:ext cx="7412854" cy="1651248"/>
            <a:chOff x="2698812" y="4385568"/>
            <a:chExt cx="7412854" cy="165124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1F2B333-5143-4D83-95B3-E3E870F2C48D}"/>
                </a:ext>
              </a:extLst>
            </p:cNvPr>
            <p:cNvSpPr/>
            <p:nvPr/>
          </p:nvSpPr>
          <p:spPr>
            <a:xfrm>
              <a:off x="2698812" y="4385568"/>
              <a:ext cx="7412854" cy="1651248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                 </a:t>
              </a:r>
              <a:r>
                <a:rPr kumimoji="0" lang="en-US" sz="4500" b="0" i="0" u="none" strike="noStrike" kern="1200" cap="none" spc="-614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I n t e l l e c t  S r i r a m                                 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                                                    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                                                       </a:t>
              </a:r>
              <a:r>
                <a:rPr kumimoji="0" lang="en-US" sz="2000" b="1" i="1" u="none" strike="noStrike" kern="1200" cap="none" spc="0" normalizeH="0" baseline="0" noProof="0" dirty="0">
                  <a:ln>
                    <a:noFill/>
                  </a:ln>
                  <a:solidFill>
                    <a:srgbClr val="92D050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+mn-cs"/>
                </a:rPr>
                <a:t>Subscribed</a:t>
              </a:r>
              <a:endParaRPr kumimoji="0" lang="en-IN" sz="2000" b="1" i="1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500A988-2170-488F-8C0C-E2615F4FC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64563" y="5102256"/>
              <a:ext cx="857250" cy="81915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2865672-CAE2-406E-AA24-8B15DF2E8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81052" y="4597183"/>
              <a:ext cx="1228017" cy="1228017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5A6C47D-4613-4F40-8140-806BDACFDD3A}"/>
                </a:ext>
              </a:extLst>
            </p:cNvPr>
            <p:cNvCxnSpPr>
              <a:cxnSpLocks/>
            </p:cNvCxnSpPr>
            <p:nvPr/>
          </p:nvCxnSpPr>
          <p:spPr>
            <a:xfrm>
              <a:off x="4110361" y="4627447"/>
              <a:ext cx="0" cy="1187429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72D9A32-E123-4066-980F-D7AF4A602B63}"/>
              </a:ext>
            </a:extLst>
          </p:cNvPr>
          <p:cNvSpPr txBox="1"/>
          <p:nvPr/>
        </p:nvSpPr>
        <p:spPr>
          <a:xfrm>
            <a:off x="2601159" y="5417561"/>
            <a:ext cx="8049828" cy="872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LinkedIn :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4"/>
              </a:rPr>
              <a:t>https://www.linkedin.com/in/sriram-balasubramanian-374566166/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GitHub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:  </a:t>
            </a: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hlinkClick r:id="rId5"/>
              </a:rPr>
              <a:t>https://github.com/intellectsriram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090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3239</TotalTime>
  <Words>781</Words>
  <Application>Microsoft Office PowerPoint</Application>
  <PresentationFormat>Widescreen</PresentationFormat>
  <Paragraphs>81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Courier New</vt:lpstr>
      <vt:lpstr>Harrington</vt:lpstr>
      <vt:lpstr>Segoe UI</vt:lpstr>
      <vt:lpstr>Office Theme</vt:lpstr>
      <vt:lpstr>1_Office Theme</vt:lpstr>
      <vt:lpstr>1    W  E  L  C  O  M  E    A  I    E  X  P  E  R  T</vt:lpstr>
      <vt:lpstr>Course Intro – Artificial Intelligence Expert</vt:lpstr>
      <vt:lpstr>AI Umbrella</vt:lpstr>
      <vt:lpstr>About me</vt:lpstr>
      <vt:lpstr>Sriram - Profile</vt:lpstr>
      <vt:lpstr>Sriram - Skillset</vt:lpstr>
      <vt:lpstr>Sriram - Certification’s</vt:lpstr>
      <vt:lpstr>  T h  a  n  k   Y  o  u  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Sriram B</dc:creator>
  <cp:lastModifiedBy>Sriram B</cp:lastModifiedBy>
  <cp:revision>299</cp:revision>
  <dcterms:created xsi:type="dcterms:W3CDTF">2020-10-10T11:44:08Z</dcterms:created>
  <dcterms:modified xsi:type="dcterms:W3CDTF">2020-11-20T15:02:20Z</dcterms:modified>
</cp:coreProperties>
</file>

<file path=docProps/thumbnail.jpeg>
</file>